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42" d="100"/>
          <a:sy n="142" d="100"/>
        </p:scale>
        <p:origin x="126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85981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00BFA5"/>
          </a:solidFill>
          <a:ln w="12700">
            <a:solidFill>
              <a:srgbClr val="00BFA5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766560" y="274320"/>
            <a:ext cx="3474720" cy="3474720"/>
          </a:xfrm>
          <a:prstGeom prst="ellipse">
            <a:avLst/>
          </a:prstGeom>
          <a:solidFill>
            <a:srgbClr val="00BFA5">
              <a:alpha val="12000"/>
            </a:srgbClr>
          </a:solidFill>
          <a:ln w="12700">
            <a:solidFill>
              <a:srgbClr val="00BFA5">
                <a:alpha val="25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498080" y="2194560"/>
            <a:ext cx="2194560" cy="2194560"/>
          </a:xfrm>
          <a:prstGeom prst="ellipse">
            <a:avLst/>
          </a:prstGeom>
          <a:solidFill>
            <a:srgbClr val="FFB300">
              <a:alpha val="14000"/>
            </a:srgbClr>
          </a:solidFill>
          <a:ln w="12700">
            <a:solidFill>
              <a:srgbClr val="FFB300">
                <a:alpha val="2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1097280"/>
            <a:ext cx="68580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400" b="1" dirty="0">
                <a:solidFill>
                  <a:srgbClr val="1E22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Sleeping Barber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640080" y="2240280"/>
            <a:ext cx="65836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i="1" dirty="0">
                <a:solidFill>
                  <a:srgbClr val="007A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Actors in Go: goroutines, channels &amp; the actor model</a:t>
            </a:r>
            <a:endParaRPr lang="en-US" sz="2000" dirty="0"/>
          </a:p>
        </p:txBody>
      </p:sp>
      <p:sp>
        <p:nvSpPr>
          <p:cNvPr id="7" name="Shape 5"/>
          <p:cNvSpPr/>
          <p:nvPr/>
        </p:nvSpPr>
        <p:spPr>
          <a:xfrm>
            <a:off x="640080" y="2852928"/>
            <a:ext cx="1280160" cy="45720"/>
          </a:xfrm>
          <a:prstGeom prst="rect">
            <a:avLst/>
          </a:prstGeom>
          <a:solidFill>
            <a:srgbClr val="FFB300"/>
          </a:solidFill>
          <a:ln w="12700">
            <a:solidFill>
              <a:srgbClr val="FFB30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40080" y="3090672"/>
            <a:ext cx="7315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5A6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in the 21st Century  ·  COMP SCI  ·  Spring 2026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0" y="4828032"/>
            <a:ext cx="9144000" cy="315468"/>
          </a:xfrm>
          <a:prstGeom prst="rect">
            <a:avLst/>
          </a:prstGeom>
          <a:solidFill>
            <a:srgbClr val="F4F6F9"/>
          </a:solidFill>
          <a:ln w="12700">
            <a:solidFill>
              <a:srgbClr val="F4F6F9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57200" y="484632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5A6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Assignment 3 — Concept Discussion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00BFA5"/>
          </a:solidFill>
          <a:ln w="12700">
            <a:solidFill>
              <a:srgbClr val="00BFA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164592"/>
            <a:ext cx="82296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1E22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Core Idea</a:t>
            </a:r>
            <a:endParaRPr lang="en-US" sz="3400" dirty="0"/>
          </a:p>
        </p:txBody>
      </p:sp>
      <p:sp>
        <p:nvSpPr>
          <p:cNvPr id="4" name="Shape 2"/>
          <p:cNvSpPr/>
          <p:nvPr/>
        </p:nvSpPr>
        <p:spPr>
          <a:xfrm>
            <a:off x="365760" y="960120"/>
            <a:ext cx="2743200" cy="3337560"/>
          </a:xfrm>
          <a:prstGeom prst="rect">
            <a:avLst/>
          </a:prstGeom>
          <a:solidFill>
            <a:srgbClr val="F4F6F9"/>
          </a:solidFill>
          <a:ln w="12700">
            <a:solidFill>
              <a:srgbClr val="E8ECF2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65760" y="960120"/>
            <a:ext cx="2743200" cy="64008"/>
          </a:xfrm>
          <a:prstGeom prst="rect">
            <a:avLst/>
          </a:prstGeom>
          <a:solidFill>
            <a:srgbClr val="00BFA5"/>
          </a:solidFill>
          <a:ln w="12700">
            <a:solidFill>
              <a:srgbClr val="00BFA5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069848"/>
            <a:ext cx="24688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07A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actor is...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502920" y="1554480"/>
            <a:ext cx="2468880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1E22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goroutine + a channel (its mailbox).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1E22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goroutine loops forever reading from its own channel.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3246120" y="960120"/>
            <a:ext cx="2743200" cy="3337560"/>
          </a:xfrm>
          <a:prstGeom prst="rect">
            <a:avLst/>
          </a:prstGeom>
          <a:solidFill>
            <a:srgbClr val="F4F6F9"/>
          </a:solidFill>
          <a:ln w="12700">
            <a:solidFill>
              <a:srgbClr val="E8ECF2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246120" y="960120"/>
            <a:ext cx="2743200" cy="64008"/>
          </a:xfrm>
          <a:prstGeom prst="rect">
            <a:avLst/>
          </a:prstGeom>
          <a:solidFill>
            <a:srgbClr val="00BFA5"/>
          </a:solidFill>
          <a:ln w="12700">
            <a:solidFill>
              <a:srgbClr val="00BFA5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383280" y="1069848"/>
            <a:ext cx="24688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07A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Nobody else reads it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3383280" y="1554480"/>
            <a:ext cx="2468880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1E22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Only the owning goroutine reads from its mailbox.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1E22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Others only write to it — this IS the actor model.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6126480" y="960120"/>
            <a:ext cx="2743200" cy="3337560"/>
          </a:xfrm>
          <a:prstGeom prst="rect">
            <a:avLst/>
          </a:prstGeom>
          <a:solidFill>
            <a:srgbClr val="F4F6F9"/>
          </a:solidFill>
          <a:ln w="12700">
            <a:solidFill>
              <a:srgbClr val="E8ECF2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6126480" y="960120"/>
            <a:ext cx="2743200" cy="64008"/>
          </a:xfrm>
          <a:prstGeom prst="rect">
            <a:avLst/>
          </a:prstGeom>
          <a:solidFill>
            <a:srgbClr val="00BFA5"/>
          </a:solidFill>
          <a:ln w="12700">
            <a:solidFill>
              <a:srgbClr val="00BFA5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263640" y="1069848"/>
            <a:ext cx="24688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07A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State lives inside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6263640" y="1554480"/>
            <a:ext cx="2468880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1E22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mutable state is local variables in the goroutine.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1E22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shared memory, no mutexes.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365760" y="4462272"/>
            <a:ext cx="84124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i="1" dirty="0">
                <a:solidFill>
                  <a:srgbClr val="C47A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Think: lightweight Erlang processes, but in Go syntax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00BFA5"/>
          </a:solidFill>
          <a:ln w="12700">
            <a:solidFill>
              <a:srgbClr val="00BFA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164592"/>
            <a:ext cx="82296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1E22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Cast of Processes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502920" y="749808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5A6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Four actors — each a goroutine with a mailbox channel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228600" y="1188720"/>
            <a:ext cx="2029968" cy="3337560"/>
          </a:xfrm>
          <a:prstGeom prst="rect">
            <a:avLst/>
          </a:prstGeom>
          <a:solidFill>
            <a:srgbClr val="F4F6F9"/>
          </a:solidFill>
          <a:ln w="12700">
            <a:solidFill>
              <a:srgbClr val="E8ECF2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228600" y="1188720"/>
            <a:ext cx="2029968" cy="502920"/>
          </a:xfrm>
          <a:prstGeom prst="rect">
            <a:avLst/>
          </a:prstGeom>
          <a:solidFill>
            <a:srgbClr val="FFB300">
              <a:alpha val="75000"/>
            </a:srgbClr>
          </a:solidFill>
          <a:ln w="12700">
            <a:solidFill>
              <a:srgbClr val="FFB30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01752" y="1216152"/>
            <a:ext cx="1883664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C47A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Shop Owner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704088" y="1828800"/>
            <a:ext cx="1078992" cy="475488"/>
          </a:xfrm>
          <a:prstGeom prst="rect">
            <a:avLst/>
          </a:prstGeom>
          <a:solidFill>
            <a:srgbClr val="F0F2F7"/>
          </a:solidFill>
          <a:ln w="12700">
            <a:solidFill>
              <a:srgbClr val="FFB30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704088" y="1828800"/>
            <a:ext cx="1078992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C47A0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chan Message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704088" y="2322576"/>
            <a:ext cx="1078992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5A6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mailbox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338328" y="2606040"/>
            <a:ext cx="182880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50" dirty="0">
                <a:solidFill>
                  <a:srgbClr val="1E22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Spawns customers on a timer</a:t>
            </a:r>
            <a:endParaRPr lang="en-US" sz="1150" dirty="0"/>
          </a:p>
          <a:p>
            <a:pPr marL="0" indent="0">
              <a:buNone/>
            </a:pPr>
            <a:r>
              <a:rPr lang="en-US" sz="1150" dirty="0">
                <a:solidFill>
                  <a:srgbClr val="1E22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Collects final stats</a:t>
            </a:r>
            <a:endParaRPr lang="en-US" sz="1150" dirty="0"/>
          </a:p>
          <a:p>
            <a:pPr marL="0" indent="0">
              <a:buNone/>
            </a:pPr>
            <a:r>
              <a:rPr lang="en-US" sz="1150" dirty="0">
                <a:solidFill>
                  <a:srgbClr val="1E22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Orchestrates shutdown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2441448" y="1188720"/>
            <a:ext cx="2029968" cy="3337560"/>
          </a:xfrm>
          <a:prstGeom prst="rect">
            <a:avLst/>
          </a:prstGeom>
          <a:solidFill>
            <a:srgbClr val="F4F6F9"/>
          </a:solidFill>
          <a:ln w="12700">
            <a:solidFill>
              <a:srgbClr val="E8ECF2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2441448" y="1188720"/>
            <a:ext cx="2029968" cy="502920"/>
          </a:xfrm>
          <a:prstGeom prst="rect">
            <a:avLst/>
          </a:prstGeom>
          <a:solidFill>
            <a:srgbClr val="00BFA5">
              <a:alpha val="75000"/>
            </a:srgbClr>
          </a:solidFill>
          <a:ln w="12700">
            <a:solidFill>
              <a:srgbClr val="00BFA5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2514600" y="1216152"/>
            <a:ext cx="1883664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07A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Waiting Room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2916936" y="1828800"/>
            <a:ext cx="1078992" cy="475488"/>
          </a:xfrm>
          <a:prstGeom prst="rect">
            <a:avLst/>
          </a:prstGeom>
          <a:solidFill>
            <a:srgbClr val="F0F2F7"/>
          </a:solidFill>
          <a:ln w="12700">
            <a:solidFill>
              <a:srgbClr val="00BFA5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2916936" y="1828800"/>
            <a:ext cx="1078992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007A6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chan Message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2916936" y="2322576"/>
            <a:ext cx="1078992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5A6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mailbox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2551176" y="2606040"/>
            <a:ext cx="182880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50" dirty="0">
                <a:solidFill>
                  <a:srgbClr val="1E22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Manages the seat queue</a:t>
            </a:r>
            <a:endParaRPr lang="en-US" sz="1150" dirty="0"/>
          </a:p>
          <a:p>
            <a:pPr marL="0" indent="0">
              <a:buNone/>
            </a:pPr>
            <a:r>
              <a:rPr lang="en-US" sz="1150" dirty="0">
                <a:solidFill>
                  <a:srgbClr val="1E22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Accepts or rejects arrivals</a:t>
            </a:r>
            <a:endParaRPr lang="en-US" sz="1150" dirty="0"/>
          </a:p>
          <a:p>
            <a:pPr marL="0" indent="0">
              <a:buNone/>
            </a:pPr>
            <a:r>
              <a:rPr lang="en-US" sz="1150" dirty="0">
                <a:solidFill>
                  <a:srgbClr val="1E22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Wakes the sleeping barber</a:t>
            </a:r>
            <a:endParaRPr lang="en-US" sz="1150" dirty="0"/>
          </a:p>
        </p:txBody>
      </p:sp>
      <p:sp>
        <p:nvSpPr>
          <p:cNvPr id="19" name="Shape 17"/>
          <p:cNvSpPr/>
          <p:nvPr/>
        </p:nvSpPr>
        <p:spPr>
          <a:xfrm>
            <a:off x="4654296" y="1188720"/>
            <a:ext cx="2029968" cy="3337560"/>
          </a:xfrm>
          <a:prstGeom prst="rect">
            <a:avLst/>
          </a:prstGeom>
          <a:solidFill>
            <a:srgbClr val="F4F6F9"/>
          </a:solidFill>
          <a:ln w="12700">
            <a:solidFill>
              <a:srgbClr val="E8ECF2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4654296" y="1188720"/>
            <a:ext cx="2029968" cy="502920"/>
          </a:xfrm>
          <a:prstGeom prst="rect">
            <a:avLst/>
          </a:prstGeom>
          <a:solidFill>
            <a:srgbClr val="A78BFA">
              <a:alpha val="75000"/>
            </a:srgbClr>
          </a:solidFill>
          <a:ln w="12700">
            <a:solidFill>
              <a:srgbClr val="A78BFA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727448" y="1216152"/>
            <a:ext cx="1883664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6B4F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Barber</a:t>
            </a:r>
            <a:endParaRPr lang="en-US" sz="1400" dirty="0"/>
          </a:p>
        </p:txBody>
      </p:sp>
      <p:sp>
        <p:nvSpPr>
          <p:cNvPr id="22" name="Shape 20"/>
          <p:cNvSpPr/>
          <p:nvPr/>
        </p:nvSpPr>
        <p:spPr>
          <a:xfrm>
            <a:off x="5129784" y="1828800"/>
            <a:ext cx="1078992" cy="475488"/>
          </a:xfrm>
          <a:prstGeom prst="rect">
            <a:avLst/>
          </a:prstGeom>
          <a:solidFill>
            <a:srgbClr val="F0F2F7"/>
          </a:solidFill>
          <a:ln w="12700">
            <a:solidFill>
              <a:srgbClr val="A78BFA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5129784" y="1828800"/>
            <a:ext cx="1078992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6B4F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chan Message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5129784" y="2322576"/>
            <a:ext cx="1078992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5A6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mailbox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4764024" y="2606040"/>
            <a:ext cx="182880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50" dirty="0">
                <a:solidFill>
                  <a:srgbClr val="1E22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Sleeps when queue is empty</a:t>
            </a:r>
            <a:endParaRPr lang="en-US" sz="1150" dirty="0"/>
          </a:p>
          <a:p>
            <a:pPr marL="0" indent="0">
              <a:buNone/>
            </a:pPr>
            <a:r>
              <a:rPr lang="en-US" sz="1150" dirty="0">
                <a:solidFill>
                  <a:srgbClr val="1E22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Cuts hair, requests ratings</a:t>
            </a:r>
            <a:endParaRPr lang="en-US" sz="1150" dirty="0"/>
          </a:p>
          <a:p>
            <a:pPr marL="0" indent="0">
              <a:buNone/>
            </a:pPr>
            <a:r>
              <a:rPr lang="en-US" sz="1150" dirty="0">
                <a:solidFill>
                  <a:srgbClr val="1E22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Tracks stats internally</a:t>
            </a:r>
            <a:endParaRPr lang="en-US" sz="1150" dirty="0"/>
          </a:p>
        </p:txBody>
      </p:sp>
      <p:sp>
        <p:nvSpPr>
          <p:cNvPr id="26" name="Shape 24"/>
          <p:cNvSpPr/>
          <p:nvPr/>
        </p:nvSpPr>
        <p:spPr>
          <a:xfrm>
            <a:off x="6867144" y="1188720"/>
            <a:ext cx="2029968" cy="3337560"/>
          </a:xfrm>
          <a:prstGeom prst="rect">
            <a:avLst/>
          </a:prstGeom>
          <a:solidFill>
            <a:srgbClr val="F4F6F9"/>
          </a:solidFill>
          <a:ln w="12700">
            <a:solidFill>
              <a:srgbClr val="E8ECF2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7" name="Shape 25"/>
          <p:cNvSpPr/>
          <p:nvPr/>
        </p:nvSpPr>
        <p:spPr>
          <a:xfrm>
            <a:off x="6867144" y="1188720"/>
            <a:ext cx="2029968" cy="502920"/>
          </a:xfrm>
          <a:prstGeom prst="rect">
            <a:avLst/>
          </a:prstGeom>
          <a:solidFill>
            <a:srgbClr val="FB7185">
              <a:alpha val="75000"/>
            </a:srgbClr>
          </a:solidFill>
          <a:ln w="12700">
            <a:solidFill>
              <a:srgbClr val="FB7185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6940296" y="1216152"/>
            <a:ext cx="1883664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 ×N</a:t>
            </a:r>
            <a:endParaRPr lang="en-US" sz="1400" dirty="0"/>
          </a:p>
        </p:txBody>
      </p:sp>
      <p:sp>
        <p:nvSpPr>
          <p:cNvPr id="29" name="Shape 27"/>
          <p:cNvSpPr/>
          <p:nvPr/>
        </p:nvSpPr>
        <p:spPr>
          <a:xfrm>
            <a:off x="7342632" y="1828800"/>
            <a:ext cx="1078992" cy="475488"/>
          </a:xfrm>
          <a:prstGeom prst="rect">
            <a:avLst/>
          </a:prstGeom>
          <a:solidFill>
            <a:srgbClr val="F0F2F7"/>
          </a:solidFill>
          <a:ln w="12700">
            <a:solidFill>
              <a:srgbClr val="FB7185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7342632" y="1828800"/>
            <a:ext cx="1078992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C0392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chan Message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342632" y="2322576"/>
            <a:ext cx="1078992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5A6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mailbox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6976872" y="2606040"/>
            <a:ext cx="182880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50" dirty="0">
                <a:solidFill>
                  <a:srgbClr val="1E22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goroutine per customer</a:t>
            </a:r>
            <a:endParaRPr lang="en-US" sz="1150" dirty="0"/>
          </a:p>
          <a:p>
            <a:pPr marL="0" indent="0">
              <a:buNone/>
            </a:pPr>
            <a:r>
              <a:rPr lang="en-US" sz="1150" dirty="0">
                <a:solidFill>
                  <a:srgbClr val="1E22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Arrives, waits, rates haircut</a:t>
            </a:r>
            <a:endParaRPr lang="en-US" sz="1150" dirty="0"/>
          </a:p>
          <a:p>
            <a:pPr marL="0" indent="0">
              <a:buNone/>
            </a:pPr>
            <a:r>
              <a:rPr lang="en-US" sz="1150" dirty="0">
                <a:solidFill>
                  <a:srgbClr val="1E22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Exits after rating sent</a:t>
            </a:r>
            <a:endParaRPr lang="en-US" sz="11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00BFA5"/>
          </a:solidFill>
          <a:ln w="12700">
            <a:solidFill>
              <a:srgbClr val="00BFA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109728"/>
            <a:ext cx="8229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E22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Customer Arrives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164592" y="658368"/>
            <a:ext cx="3566160" cy="420624"/>
          </a:xfrm>
          <a:prstGeom prst="rect">
            <a:avLst/>
          </a:prstGeom>
          <a:solidFill>
            <a:srgbClr val="FB7185">
              <a:alpha val="70000"/>
            </a:srgbClr>
          </a:solidFill>
          <a:ln w="12700">
            <a:solidFill>
              <a:srgbClr val="FB7185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64592" y="658368"/>
            <a:ext cx="356616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 goroutine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5413248" y="658368"/>
            <a:ext cx="3566160" cy="420624"/>
          </a:xfrm>
          <a:prstGeom prst="rect">
            <a:avLst/>
          </a:prstGeom>
          <a:solidFill>
            <a:srgbClr val="00BFA5">
              <a:alpha val="70000"/>
            </a:srgbClr>
          </a:solidFill>
          <a:ln w="12700">
            <a:solidFill>
              <a:srgbClr val="00BFA5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413248" y="658368"/>
            <a:ext cx="356616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07A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Waiting Room goroutine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164592" y="1078992"/>
            <a:ext cx="3566160" cy="3749040"/>
          </a:xfrm>
          <a:prstGeom prst="rect">
            <a:avLst/>
          </a:prstGeom>
          <a:solidFill>
            <a:srgbClr val="FB7185">
              <a:alpha val="6000"/>
            </a:srgbClr>
          </a:solidFill>
          <a:ln w="12700">
            <a:solidFill>
              <a:srgbClr val="FB7185">
                <a:alpha val="2000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5413248" y="1078992"/>
            <a:ext cx="3566160" cy="3749040"/>
          </a:xfrm>
          <a:prstGeom prst="rect">
            <a:avLst/>
          </a:prstGeom>
          <a:solidFill>
            <a:srgbClr val="00BFA5">
              <a:alpha val="6000"/>
            </a:srgbClr>
          </a:solidFill>
          <a:ln w="12700">
            <a:solidFill>
              <a:srgbClr val="00BFA5">
                <a:alpha val="2000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274320" y="1261872"/>
            <a:ext cx="3346704" cy="566928"/>
          </a:xfrm>
          <a:prstGeom prst="rect">
            <a:avLst/>
          </a:prstGeom>
          <a:solidFill>
            <a:srgbClr val="F4F6F9"/>
          </a:solidFill>
          <a:ln w="12700">
            <a:solidFill>
              <a:srgbClr val="FB7185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329184" y="1298448"/>
            <a:ext cx="3236976" cy="4937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22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Spawns — creates its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1E22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 mailbox channel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274320" y="1874520"/>
            <a:ext cx="3346704" cy="566928"/>
          </a:xfrm>
          <a:prstGeom prst="rect">
            <a:avLst/>
          </a:prstGeom>
          <a:solidFill>
            <a:srgbClr val="F4F6F9"/>
          </a:solidFill>
          <a:ln w="12700">
            <a:solidFill>
              <a:srgbClr val="FB7185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329184" y="1911096"/>
            <a:ext cx="3236976" cy="4937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22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Sends Arrive{From: myActor}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1E22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waitingRoom.mailbox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3730752" y="2135124"/>
            <a:ext cx="1682496" cy="45720"/>
          </a:xfrm>
          <a:prstGeom prst="rect">
            <a:avLst/>
          </a:prstGeom>
          <a:solidFill>
            <a:srgbClr val="FFB300"/>
          </a:solidFill>
          <a:ln w="12700">
            <a:solidFill>
              <a:srgbClr val="FFB30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730752" y="1810512"/>
            <a:ext cx="1682496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C47A0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Arrive  →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274320" y="2487168"/>
            <a:ext cx="3346704" cy="566928"/>
          </a:xfrm>
          <a:prstGeom prst="rect">
            <a:avLst/>
          </a:prstGeom>
          <a:solidFill>
            <a:srgbClr val="F4F6F9"/>
          </a:solidFill>
          <a:ln w="12700">
            <a:solidFill>
              <a:srgbClr val="FB7185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329184" y="2523744"/>
            <a:ext cx="3236976" cy="4937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22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Blocks: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1E22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msg := &lt;-myMailbox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5522976" y="2487168"/>
            <a:ext cx="3346704" cy="566928"/>
          </a:xfrm>
          <a:prstGeom prst="rect">
            <a:avLst/>
          </a:prstGeom>
          <a:solidFill>
            <a:srgbClr val="F4F6F9"/>
          </a:solidFill>
          <a:ln w="12700">
            <a:solidFill>
              <a:srgbClr val="00BFA5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577840" y="2523744"/>
            <a:ext cx="3236976" cy="4937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22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Reads Arrive msg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1E22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Checks occupancy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274320" y="3246120"/>
            <a:ext cx="3346704" cy="822960"/>
          </a:xfrm>
          <a:prstGeom prst="rect">
            <a:avLst/>
          </a:prstGeom>
          <a:solidFill>
            <a:srgbClr val="F4F6F9"/>
          </a:solidFill>
          <a:ln w="12700">
            <a:solidFill>
              <a:srgbClr val="FB7185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329184" y="3282696"/>
            <a:ext cx="3236976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22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Unblocks — sees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1E22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ChairReady or TurnedAway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1E22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acts accordingly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5522976" y="3246120"/>
            <a:ext cx="3346704" cy="822960"/>
          </a:xfrm>
          <a:prstGeom prst="rect">
            <a:avLst/>
          </a:prstGeom>
          <a:solidFill>
            <a:srgbClr val="F4F6F9"/>
          </a:solidFill>
          <a:ln w="12700">
            <a:solidFill>
              <a:srgbClr val="00BFA5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5577840" y="3282696"/>
            <a:ext cx="3236976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22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Sends ChairReady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1E22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or —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1E22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TurnedAway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1E22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back to customer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3730752" y="3634740"/>
            <a:ext cx="1682496" cy="45720"/>
          </a:xfrm>
          <a:prstGeom prst="rect">
            <a:avLst/>
          </a:prstGeom>
          <a:solidFill>
            <a:srgbClr val="FFB300"/>
          </a:solidFill>
          <a:ln w="12700">
            <a:solidFill>
              <a:srgbClr val="FFB300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3730752" y="3310128"/>
            <a:ext cx="1682496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C47A0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← reply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4407408" y="1380744"/>
            <a:ext cx="329184" cy="329184"/>
          </a:xfrm>
          <a:prstGeom prst="ellipse">
            <a:avLst/>
          </a:prstGeom>
          <a:solidFill>
            <a:srgbClr val="E8ECF2"/>
          </a:solidFill>
          <a:ln w="12700">
            <a:solidFill>
              <a:srgbClr val="5A6070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407408" y="1380744"/>
            <a:ext cx="329184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5A607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4407408" y="1993392"/>
            <a:ext cx="329184" cy="329184"/>
          </a:xfrm>
          <a:prstGeom prst="ellipse">
            <a:avLst/>
          </a:prstGeom>
          <a:solidFill>
            <a:srgbClr val="E8ECF2"/>
          </a:solidFill>
          <a:ln w="12700">
            <a:solidFill>
              <a:srgbClr val="5A6070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4407408" y="1993392"/>
            <a:ext cx="329184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5A607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2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4407408" y="2606040"/>
            <a:ext cx="329184" cy="329184"/>
          </a:xfrm>
          <a:prstGeom prst="ellipse">
            <a:avLst/>
          </a:prstGeom>
          <a:solidFill>
            <a:srgbClr val="E8ECF2"/>
          </a:solidFill>
          <a:ln w="12700">
            <a:solidFill>
              <a:srgbClr val="5A6070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4407408" y="2606040"/>
            <a:ext cx="329184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5A607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3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4407408" y="3493008"/>
            <a:ext cx="329184" cy="329184"/>
          </a:xfrm>
          <a:prstGeom prst="ellipse">
            <a:avLst/>
          </a:prstGeom>
          <a:solidFill>
            <a:srgbClr val="E8ECF2"/>
          </a:solidFill>
          <a:ln w="12700">
            <a:solidFill>
              <a:srgbClr val="5A6070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4407408" y="3493008"/>
            <a:ext cx="329184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5A607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00BFA5"/>
          </a:solidFill>
          <a:ln w="12700">
            <a:solidFill>
              <a:srgbClr val="00BFA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118872"/>
            <a:ext cx="8229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E22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Waiting Room's Queue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65760" y="594360"/>
            <a:ext cx="8412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5A6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slice of *Actor pointers — parked goroutines, each blocked on its own mailbox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274320" y="960120"/>
            <a:ext cx="4069080" cy="1417320"/>
          </a:xfrm>
          <a:prstGeom prst="rect">
            <a:avLst/>
          </a:prstGeom>
          <a:solidFill>
            <a:srgbClr val="F0F2F7"/>
          </a:solidFill>
          <a:ln w="12700">
            <a:solidFill>
              <a:srgbClr val="E8ECF2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457200" y="1024128"/>
            <a:ext cx="3749040" cy="12618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8090A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Waiting Room state
</a:t>
            </a:r>
            <a:r>
              <a:rPr lang="en-US" sz="1300" dirty="0">
                <a:solidFill>
                  <a:srgbClr val="1558A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queue</a:t>
            </a:r>
            <a:r>
              <a:rPr lang="en-US" sz="1300" dirty="0">
                <a:solidFill>
                  <a:srgbClr val="1E223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[]*</a:t>
            </a:r>
            <a:r>
              <a:rPr lang="en-US" sz="1300" dirty="0">
                <a:solidFill>
                  <a:srgbClr val="007A6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Actor
</a:t>
            </a:r>
            <a:r>
              <a:rPr lang="en-US" sz="1300" dirty="0">
                <a:solidFill>
                  <a:srgbClr val="1558A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maxSeats </a:t>
            </a:r>
            <a:r>
              <a:rPr lang="en-US" sz="1300" dirty="0">
                <a:solidFill>
                  <a:srgbClr val="7B2FB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int
</a:t>
            </a:r>
            <a:r>
              <a:rPr lang="en-US" sz="1300" dirty="0">
                <a:solidFill>
                  <a:srgbClr val="1558A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turned  </a:t>
            </a:r>
            <a:r>
              <a:rPr lang="en-US" sz="1300" dirty="0">
                <a:solidFill>
                  <a:srgbClr val="7B2FB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int</a:t>
            </a:r>
            <a:r>
              <a:rPr lang="en-US" sz="1300" dirty="0">
                <a:solidFill>
                  <a:srgbClr val="8090A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// turnaways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4800600" y="960120"/>
            <a:ext cx="4069080" cy="1417320"/>
          </a:xfrm>
          <a:prstGeom prst="rect">
            <a:avLst/>
          </a:prstGeom>
          <a:solidFill>
            <a:srgbClr val="F0F2F7"/>
          </a:solidFill>
          <a:ln w="12700">
            <a:solidFill>
              <a:srgbClr val="E8ECF2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4956048" y="1024128"/>
            <a:ext cx="3749040" cy="12618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8090A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On Arrive, if room:
</a:t>
            </a:r>
            <a:r>
              <a:rPr lang="en-US" sz="1300" dirty="0">
                <a:solidFill>
                  <a:srgbClr val="1558A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queue</a:t>
            </a:r>
            <a:r>
              <a:rPr lang="en-US" sz="1300" dirty="0">
                <a:solidFill>
                  <a:srgbClr val="1E223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= append(queue, msg.</a:t>
            </a:r>
            <a:r>
              <a:rPr lang="en-US" sz="1300" dirty="0">
                <a:solidFill>
                  <a:srgbClr val="007A6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From</a:t>
            </a:r>
            <a:r>
              <a:rPr lang="en-US" sz="1300" dirty="0">
                <a:solidFill>
                  <a:srgbClr val="1E223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)
</a:t>
            </a:r>
            <a:r>
              <a:rPr lang="en-US" sz="1300" dirty="0">
                <a:solidFill>
                  <a:srgbClr val="007A6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Send</a:t>
            </a:r>
            <a:r>
              <a:rPr lang="en-US" sz="1300" dirty="0">
                <a:solidFill>
                  <a:srgbClr val="1E223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(msg.</a:t>
            </a:r>
            <a:r>
              <a:rPr lang="en-US" sz="1300" dirty="0">
                <a:solidFill>
                  <a:srgbClr val="007A6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From</a:t>
            </a:r>
            <a:r>
              <a:rPr lang="en-US" sz="1300" dirty="0">
                <a:solidFill>
                  <a:srgbClr val="1E223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, Message{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1E223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Tag: 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C47A0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ChairReady</a:t>
            </a:r>
            <a:r>
              <a:rPr lang="en-US" sz="1300" dirty="0">
                <a:solidFill>
                  <a:srgbClr val="1E223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})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274320" y="2542032"/>
            <a:ext cx="32004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07A6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queue  []*Actor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274320" y="2880360"/>
            <a:ext cx="1389888" cy="804672"/>
          </a:xfrm>
          <a:prstGeom prst="rect">
            <a:avLst/>
          </a:prstGeom>
          <a:solidFill>
            <a:srgbClr val="F4F6F9"/>
          </a:solidFill>
          <a:ln w="19050">
            <a:solidFill>
              <a:srgbClr val="FB7185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274320" y="2880360"/>
            <a:ext cx="1389888" cy="219456"/>
          </a:xfrm>
          <a:prstGeom prst="rect">
            <a:avLst/>
          </a:prstGeom>
          <a:solidFill>
            <a:srgbClr val="FB7185">
              <a:alpha val="70000"/>
            </a:srgbClr>
          </a:solidFill>
          <a:ln w="12700">
            <a:solidFill>
              <a:srgbClr val="FB7185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74320" y="2880360"/>
            <a:ext cx="1389888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C0392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C-04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347472" y="3136392"/>
            <a:ext cx="1243584" cy="4937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5A607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blocked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5A607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&lt;-mailbox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274320" y="3712464"/>
            <a:ext cx="1389888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5A607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[0]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1828800" y="2880360"/>
            <a:ext cx="1389888" cy="804672"/>
          </a:xfrm>
          <a:prstGeom prst="rect">
            <a:avLst/>
          </a:prstGeom>
          <a:solidFill>
            <a:srgbClr val="F4F6F9"/>
          </a:solidFill>
          <a:ln w="19050">
            <a:solidFill>
              <a:srgbClr val="FB7185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1828800" y="2880360"/>
            <a:ext cx="1389888" cy="219456"/>
          </a:xfrm>
          <a:prstGeom prst="rect">
            <a:avLst/>
          </a:prstGeom>
          <a:solidFill>
            <a:srgbClr val="FB7185">
              <a:alpha val="70000"/>
            </a:srgbClr>
          </a:solidFill>
          <a:ln w="12700">
            <a:solidFill>
              <a:srgbClr val="FB7185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1828800" y="2880360"/>
            <a:ext cx="1389888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C0392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C-07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1901952" y="3136392"/>
            <a:ext cx="1243584" cy="4937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5A607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blocked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5A607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&lt;-mailbox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1828800" y="3712464"/>
            <a:ext cx="1389888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5A607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[1]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3383280" y="2880360"/>
            <a:ext cx="1389888" cy="804672"/>
          </a:xfrm>
          <a:prstGeom prst="rect">
            <a:avLst/>
          </a:prstGeom>
          <a:solidFill>
            <a:srgbClr val="F4F6F9"/>
          </a:solidFill>
          <a:ln w="19050">
            <a:solidFill>
              <a:srgbClr val="FB7185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3383280" y="2880360"/>
            <a:ext cx="1389888" cy="219456"/>
          </a:xfrm>
          <a:prstGeom prst="rect">
            <a:avLst/>
          </a:prstGeom>
          <a:solidFill>
            <a:srgbClr val="FB7185">
              <a:alpha val="70000"/>
            </a:srgbClr>
          </a:solidFill>
          <a:ln w="12700">
            <a:solidFill>
              <a:srgbClr val="FB7185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383280" y="2880360"/>
            <a:ext cx="1389888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C0392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C-11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3456432" y="3136392"/>
            <a:ext cx="1243584" cy="4937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5A607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blocked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5A607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&lt;-mailbox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3383280" y="3712464"/>
            <a:ext cx="1389888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5A607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[2]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4937760" y="2880360"/>
            <a:ext cx="1389888" cy="804672"/>
          </a:xfrm>
          <a:prstGeom prst="rect">
            <a:avLst/>
          </a:prstGeom>
          <a:solidFill>
            <a:srgbClr val="E8ECF2"/>
          </a:solidFill>
          <a:ln w="12700">
            <a:solidFill>
              <a:srgbClr val="E8ECF2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937760" y="2880360"/>
            <a:ext cx="1389888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5A607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empty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274320" y="3941064"/>
            <a:ext cx="20116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C47A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Barber pops [0]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4297680" y="3941064"/>
            <a:ext cx="2743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i="1" dirty="0">
                <a:solidFill>
                  <a:srgbClr val="007A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new arrivals append here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5806440" y="2514600"/>
            <a:ext cx="3063240" cy="1481328"/>
          </a:xfrm>
          <a:prstGeom prst="rect">
            <a:avLst/>
          </a:prstGeom>
          <a:solidFill>
            <a:srgbClr val="F0F2F7"/>
          </a:solidFill>
          <a:ln w="12700">
            <a:solidFill>
              <a:srgbClr val="E8ECF2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30" name="Text 28"/>
          <p:cNvSpPr/>
          <p:nvPr/>
        </p:nvSpPr>
        <p:spPr>
          <a:xfrm>
            <a:off x="5943600" y="2578608"/>
            <a:ext cx="2788920" cy="13533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8090A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On NextCustomer:
</a:t>
            </a:r>
            <a:r>
              <a:rPr lang="en-US" sz="1200" dirty="0">
                <a:solidFill>
                  <a:srgbClr val="1558A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next</a:t>
            </a:r>
            <a:r>
              <a:rPr lang="en-US" sz="1200" dirty="0">
                <a:solidFill>
                  <a:srgbClr val="1E223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:= queue[</a:t>
            </a:r>
            <a:r>
              <a:rPr lang="en-US" sz="1200" dirty="0">
                <a:solidFill>
                  <a:srgbClr val="C47A0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</a:t>
            </a:r>
            <a:r>
              <a:rPr lang="en-US" sz="1200" dirty="0">
                <a:solidFill>
                  <a:srgbClr val="1E223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]
</a:t>
            </a:r>
            <a:r>
              <a:rPr lang="en-US" sz="1200" dirty="0">
                <a:solidFill>
                  <a:srgbClr val="1558A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queue</a:t>
            </a:r>
            <a:r>
              <a:rPr lang="en-US" sz="1200" dirty="0">
                <a:solidFill>
                  <a:srgbClr val="1E223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= queue[</a:t>
            </a:r>
            <a:r>
              <a:rPr lang="en-US" sz="1200" dirty="0">
                <a:solidFill>
                  <a:srgbClr val="C47A0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</a:t>
            </a:r>
            <a:r>
              <a:rPr lang="en-US" sz="1200" dirty="0">
                <a:solidFill>
                  <a:srgbClr val="1E223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:]
</a:t>
            </a:r>
            <a:r>
              <a:rPr lang="en-US" sz="1200" dirty="0">
                <a:solidFill>
                  <a:srgbClr val="007A6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Send</a:t>
            </a:r>
            <a:r>
              <a:rPr lang="en-US" sz="1200" dirty="0">
                <a:solidFill>
                  <a:srgbClr val="1E223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(barber, Message{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1E223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Tag: 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C47A0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CustomerReady</a:t>
            </a:r>
            <a:r>
              <a:rPr lang="en-US" sz="1200" dirty="0">
                <a:solidFill>
                  <a:srgbClr val="1E223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,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1E223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From: next})</a:t>
            </a:r>
            <a:endParaRPr lang="en-US" sz="1200" dirty="0"/>
          </a:p>
        </p:txBody>
      </p:sp>
      <p:sp>
        <p:nvSpPr>
          <p:cNvPr id="31" name="Shape 29"/>
          <p:cNvSpPr/>
          <p:nvPr/>
        </p:nvSpPr>
        <p:spPr>
          <a:xfrm>
            <a:off x="274320" y="4462272"/>
            <a:ext cx="8595360" cy="566928"/>
          </a:xfrm>
          <a:prstGeom prst="rect">
            <a:avLst/>
          </a:prstGeom>
          <a:solidFill>
            <a:srgbClr val="F4F6F9"/>
          </a:solidFill>
          <a:ln w="12700">
            <a:solidFill>
              <a:srgbClr val="00BFA5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457200" y="4462272"/>
            <a:ext cx="832104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5A6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data in the queue — just mailbox pointers.  </a:t>
            </a:r>
            <a:r>
              <a:rPr lang="en-US" sz="1300" b="1" dirty="0">
                <a:solidFill>
                  <a:srgbClr val="1E22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customer goroutine is parked, doing nothing</a:t>
            </a:r>
            <a:r>
              <a:rPr lang="en-US" sz="1300" dirty="0">
                <a:solidFill>
                  <a:srgbClr val="5A6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until the Barber sends to its channel.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00BFA5"/>
          </a:solidFill>
          <a:ln w="12700">
            <a:solidFill>
              <a:srgbClr val="00BFA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164592"/>
            <a:ext cx="82296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1E22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Key Trick: "From" is a reply address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502920" y="749808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5A6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does the Waiting Room know where to send the reply?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365760" y="1143000"/>
            <a:ext cx="8412480" cy="2651760"/>
          </a:xfrm>
          <a:prstGeom prst="rect">
            <a:avLst/>
          </a:prstGeom>
          <a:solidFill>
            <a:srgbClr val="F0F2F7"/>
          </a:solidFill>
          <a:ln w="12700">
            <a:solidFill>
              <a:srgbClr val="E8ECF2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594360" y="1234440"/>
            <a:ext cx="804672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350" dirty="0">
                <a:solidFill>
                  <a:srgbClr val="7B2FB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type</a:t>
            </a:r>
            <a:r>
              <a:rPr lang="en-US" sz="1350" dirty="0">
                <a:solidFill>
                  <a:srgbClr val="1E223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Message </a:t>
            </a:r>
            <a:r>
              <a:rPr lang="en-US" sz="1350" dirty="0">
                <a:solidFill>
                  <a:srgbClr val="7B2FB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struct</a:t>
            </a:r>
            <a:r>
              <a:rPr lang="en-US" sz="1350" dirty="0">
                <a:solidFill>
                  <a:srgbClr val="1E223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{</a:t>
            </a:r>
            <a:endParaRPr lang="en-US" sz="1350" dirty="0"/>
          </a:p>
          <a:p>
            <a:pPr marL="0" indent="0">
              <a:buNone/>
            </a:pPr>
            <a:r>
              <a:rPr lang="en-US" sz="1350" dirty="0">
                <a:solidFill>
                  <a:srgbClr val="1558A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Tag     </a:t>
            </a:r>
            <a:r>
              <a:rPr lang="en-US" sz="1350" dirty="0">
                <a:solidFill>
                  <a:srgbClr val="007A6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MsgTag
</a:t>
            </a:r>
            <a:r>
              <a:rPr lang="en-US" sz="1350" dirty="0">
                <a:solidFill>
                  <a:srgbClr val="1558A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From    </a:t>
            </a:r>
            <a:r>
              <a:rPr lang="en-US" sz="1350" dirty="0">
                <a:solidFill>
                  <a:srgbClr val="007A6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*Actor</a:t>
            </a:r>
            <a:r>
              <a:rPr lang="en-US" sz="1350" dirty="0">
                <a:solidFill>
                  <a:srgbClr val="8090A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// reply-to — like an Elixir PID
</a:t>
            </a:r>
            <a:r>
              <a:rPr lang="en-US" sz="1350" dirty="0">
                <a:solidFill>
                  <a:srgbClr val="1558A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Payload </a:t>
            </a:r>
            <a:r>
              <a:rPr lang="en-US" sz="1350" dirty="0">
                <a:solidFill>
                  <a:srgbClr val="7B2FB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any
</a:t>
            </a:r>
            <a:r>
              <a:rPr lang="en-US" sz="1350" dirty="0">
                <a:solidFill>
                  <a:srgbClr val="1E223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
</a:t>
            </a:r>
            <a:r>
              <a:rPr lang="en-US" sz="1350" dirty="0">
                <a:solidFill>
                  <a:srgbClr val="8090A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Customer embeds itself in the message:
</a:t>
            </a:r>
            <a:r>
              <a:rPr lang="en-US" sz="1350" dirty="0">
                <a:solidFill>
                  <a:srgbClr val="007A6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Send</a:t>
            </a:r>
            <a:r>
              <a:rPr lang="en-US" sz="1350" dirty="0">
                <a:solidFill>
                  <a:srgbClr val="1E223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(waitingRoom, Message{Tag: </a:t>
            </a:r>
            <a:r>
              <a:rPr lang="en-US" sz="1350" dirty="0">
                <a:solidFill>
                  <a:srgbClr val="C47A0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Arrive</a:t>
            </a:r>
            <a:r>
              <a:rPr lang="en-US" sz="1350" dirty="0">
                <a:solidFill>
                  <a:srgbClr val="1E223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, From: </a:t>
            </a:r>
            <a:r>
              <a:rPr lang="en-US" sz="1350" dirty="0">
                <a:solidFill>
                  <a:srgbClr val="C0392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myActor</a:t>
            </a:r>
            <a:r>
              <a:rPr lang="en-US" sz="1350" dirty="0">
                <a:solidFill>
                  <a:srgbClr val="1E223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})</a:t>
            </a:r>
            <a:endParaRPr lang="en-US" sz="1350" dirty="0"/>
          </a:p>
        </p:txBody>
      </p:sp>
      <p:sp>
        <p:nvSpPr>
          <p:cNvPr id="7" name="Shape 5"/>
          <p:cNvSpPr/>
          <p:nvPr/>
        </p:nvSpPr>
        <p:spPr>
          <a:xfrm>
            <a:off x="365760" y="3913632"/>
            <a:ext cx="8412480" cy="841248"/>
          </a:xfrm>
          <a:prstGeom prst="rect">
            <a:avLst/>
          </a:prstGeom>
          <a:solidFill>
            <a:srgbClr val="F4F6F9"/>
          </a:solidFill>
          <a:ln w="19050">
            <a:solidFill>
              <a:srgbClr val="FFB300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548640" y="3913632"/>
            <a:ext cx="8092440" cy="8412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C47A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From: myActor</a:t>
            </a:r>
            <a:r>
              <a:rPr lang="en-US" sz="1300" dirty="0">
                <a:solidFill>
                  <a:srgbClr val="1E22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carries the customer's mailbox channel inside the message.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1E22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Waiting Room writes the reply directly to </a:t>
            </a:r>
            <a:endParaRPr lang="en-US" sz="1300" dirty="0"/>
          </a:p>
          <a:p>
            <a:pPr marL="0" indent="0">
              <a:buNone/>
            </a:pPr>
            <a:r>
              <a:rPr lang="en-US" sz="1300" b="1" dirty="0">
                <a:solidFill>
                  <a:srgbClr val="C47A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msg.From.mailbox</a:t>
            </a:r>
            <a:r>
              <a:rPr lang="en-US" sz="1300" dirty="0">
                <a:solidFill>
                  <a:srgbClr val="1E22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— just like an Elixir PID.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00BFA5"/>
          </a:solidFill>
          <a:ln w="12700">
            <a:solidFill>
              <a:srgbClr val="00BFA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164592"/>
            <a:ext cx="82296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1E22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Sleeping Barber State Machine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914400" y="1024128"/>
            <a:ext cx="2560320" cy="1005840"/>
          </a:xfrm>
          <a:prstGeom prst="ellipse">
            <a:avLst/>
          </a:prstGeom>
          <a:solidFill>
            <a:srgbClr val="A78BFA">
              <a:alpha val="45000"/>
            </a:srgbClr>
          </a:solidFill>
          <a:ln w="25400">
            <a:solidFill>
              <a:srgbClr val="6B4FA0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914400" y="1024128"/>
            <a:ext cx="256032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6B4F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SLEEPING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1005840" y="2148840"/>
            <a:ext cx="2377440" cy="1755648"/>
          </a:xfrm>
          <a:prstGeom prst="rect">
            <a:avLst/>
          </a:prstGeom>
          <a:solidFill>
            <a:srgbClr val="F4F6F9"/>
          </a:solidFill>
          <a:ln w="12700">
            <a:solidFill>
              <a:srgbClr val="A78BFA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1097280" y="2212848"/>
            <a:ext cx="219456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1E22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Barber sent NextCustomer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1E22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Got back NoneWaiting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1E22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Now blocks on &lt;-mailbox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1E22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waiting for WakeUp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5486400" y="1024128"/>
            <a:ext cx="2560320" cy="1005840"/>
          </a:xfrm>
          <a:prstGeom prst="ellipse">
            <a:avLst/>
          </a:prstGeom>
          <a:solidFill>
            <a:srgbClr val="FFB300">
              <a:alpha val="45000"/>
            </a:srgbClr>
          </a:solidFill>
          <a:ln w="25400">
            <a:solidFill>
              <a:srgbClr val="C47A00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5486400" y="1024128"/>
            <a:ext cx="256032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C47A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CUTTING</a:t>
            </a:r>
            <a:endParaRPr lang="en-US" sz="2000" dirty="0"/>
          </a:p>
        </p:txBody>
      </p:sp>
      <p:sp>
        <p:nvSpPr>
          <p:cNvPr id="10" name="Shape 8"/>
          <p:cNvSpPr/>
          <p:nvPr/>
        </p:nvSpPr>
        <p:spPr>
          <a:xfrm>
            <a:off x="5577840" y="2148840"/>
            <a:ext cx="2377440" cy="1755648"/>
          </a:xfrm>
          <a:prstGeom prst="rect">
            <a:avLst/>
          </a:prstGeom>
          <a:solidFill>
            <a:srgbClr val="F4F6F9"/>
          </a:solidFill>
          <a:ln w="12700">
            <a:solidFill>
              <a:srgbClr val="FFB300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5669280" y="2212848"/>
            <a:ext cx="219456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1E22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Received CustomerReady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1E22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time.Sleep(haircut duration)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1E22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Sends RateHaircut to customer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1E22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Waits for Rating reply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3520440" y="1463040"/>
            <a:ext cx="1920240" cy="45720"/>
          </a:xfrm>
          <a:prstGeom prst="rect">
            <a:avLst/>
          </a:prstGeom>
          <a:solidFill>
            <a:srgbClr val="00BFA5"/>
          </a:solidFill>
          <a:ln w="12700">
            <a:solidFill>
              <a:srgbClr val="00BFA5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337560" y="1152144"/>
            <a:ext cx="22860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007A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WakeUp + CustomerReady →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3520440" y="1554480"/>
            <a:ext cx="1920240" cy="45720"/>
          </a:xfrm>
          <a:prstGeom prst="rect">
            <a:avLst/>
          </a:prstGeom>
          <a:solidFill>
            <a:srgbClr val="FFB300"/>
          </a:solidFill>
          <a:ln w="12700">
            <a:solidFill>
              <a:srgbClr val="FFB30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337560" y="1572768"/>
            <a:ext cx="22860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C47A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← NoneWaiting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365760" y="4023360"/>
            <a:ext cx="8412480" cy="804672"/>
          </a:xfrm>
          <a:prstGeom prst="rect">
            <a:avLst/>
          </a:prstGeom>
          <a:solidFill>
            <a:srgbClr val="F4F6F9"/>
          </a:solidFill>
          <a:ln w="12700">
            <a:solidFill>
              <a:srgbClr val="00BFA5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548640" y="4023360"/>
            <a:ext cx="8092440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5A6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Waiting Room tracks barberSleeping bool  </a:t>
            </a:r>
            <a:r>
              <a:rPr lang="en-US" sz="1250" b="1" dirty="0">
                <a:solidFill>
                  <a:srgbClr val="007A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r>
              <a:rPr lang="en-US" sz="1250" dirty="0">
                <a:solidFill>
                  <a:srgbClr val="5A6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when queue goes </a:t>
            </a:r>
            <a:r>
              <a:rPr lang="en-US" sz="1250" b="1" dirty="0">
                <a:solidFill>
                  <a:srgbClr val="007A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empty → non-empty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5A6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and barberSleeping == true: send </a:t>
            </a:r>
            <a:endParaRPr lang="en-US" sz="1250" dirty="0"/>
          </a:p>
          <a:p>
            <a:pPr marL="0" indent="0">
              <a:buNone/>
            </a:pPr>
            <a:r>
              <a:rPr lang="en-US" sz="1250" b="1" dirty="0">
                <a:solidFill>
                  <a:srgbClr val="C47A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WakeUp</a:t>
            </a:r>
            <a:r>
              <a:rPr lang="en-US" sz="1250" dirty="0">
                <a:solidFill>
                  <a:srgbClr val="5A6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to barber.mailbox, flip flag to false</a:t>
            </a:r>
            <a:endParaRPr lang="en-US" sz="12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00BFA5"/>
          </a:solidFill>
          <a:ln w="12700">
            <a:solidFill>
              <a:srgbClr val="00BFA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164592"/>
            <a:ext cx="82296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1E22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Actor Abstraction in Go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502920" y="749806"/>
            <a:ext cx="8229600" cy="70247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i="1" dirty="0">
                <a:solidFill>
                  <a:srgbClr val="C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might want to build this before writing any Sleeping Barber logic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1500" i="1" dirty="0">
                <a:solidFill>
                  <a:srgbClr val="C00000"/>
                </a:solidFill>
                <a:latin typeface="Calibri" pitchFamily="34" charset="0"/>
                <a:cs typeface="Calibri" pitchFamily="34" charset="-120"/>
              </a:rPr>
              <a:t>However, you can also use basic go routines and channels without this abstraction</a:t>
            </a:r>
            <a:endParaRPr lang="en-US" sz="1500" dirty="0">
              <a:solidFill>
                <a:srgbClr val="C00000"/>
              </a:solidFill>
            </a:endParaRPr>
          </a:p>
        </p:txBody>
      </p:sp>
      <p:sp>
        <p:nvSpPr>
          <p:cNvPr id="5" name="Shape 3"/>
          <p:cNvSpPr/>
          <p:nvPr/>
        </p:nvSpPr>
        <p:spPr>
          <a:xfrm>
            <a:off x="365760" y="1680882"/>
            <a:ext cx="8412480" cy="2735670"/>
          </a:xfrm>
          <a:prstGeom prst="rect">
            <a:avLst/>
          </a:prstGeom>
          <a:solidFill>
            <a:srgbClr val="F0F2F7"/>
          </a:solidFill>
          <a:ln w="12700">
            <a:solidFill>
              <a:srgbClr val="E8ECF2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594360" y="1956547"/>
            <a:ext cx="8046720" cy="235323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spcBef>
                <a:spcPts val="600"/>
              </a:spcBef>
              <a:buNone/>
            </a:pPr>
            <a:r>
              <a:rPr lang="en-US" sz="1350" dirty="0">
                <a:solidFill>
                  <a:srgbClr val="7B2FB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type</a:t>
            </a:r>
            <a:r>
              <a:rPr lang="en-US" sz="1350" dirty="0">
                <a:solidFill>
                  <a:srgbClr val="1E223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Actor </a:t>
            </a:r>
            <a:r>
              <a:rPr lang="en-US" sz="1350" dirty="0">
                <a:solidFill>
                  <a:srgbClr val="7B2FB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struct</a:t>
            </a:r>
            <a:r>
              <a:rPr lang="en-US" sz="1350" dirty="0">
                <a:solidFill>
                  <a:srgbClr val="1E223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{ mailbox </a:t>
            </a:r>
            <a:r>
              <a:rPr lang="en-US" sz="1350" dirty="0">
                <a:solidFill>
                  <a:srgbClr val="7B2FB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chan</a:t>
            </a:r>
            <a:r>
              <a:rPr lang="en-US" sz="1350" dirty="0">
                <a:solidFill>
                  <a:srgbClr val="1E223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Message }
</a:t>
            </a:r>
            <a:r>
              <a:rPr lang="en-US" sz="1350" dirty="0" err="1">
                <a:solidFill>
                  <a:srgbClr val="7B2FB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func</a:t>
            </a:r>
            <a:r>
              <a:rPr lang="en-US" sz="1350" dirty="0">
                <a:solidFill>
                  <a:srgbClr val="007A6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Spawn</a:t>
            </a:r>
            <a:r>
              <a:rPr lang="en-US" sz="1350" dirty="0">
                <a:solidFill>
                  <a:srgbClr val="1E223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(behavior </a:t>
            </a:r>
            <a:r>
              <a:rPr lang="en-US" sz="1350" dirty="0">
                <a:solidFill>
                  <a:srgbClr val="7B2FB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func</a:t>
            </a:r>
            <a:r>
              <a:rPr lang="en-US" sz="1350" dirty="0">
                <a:solidFill>
                  <a:srgbClr val="1E223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(*Actor)) *Actor {
    a := &amp;Actor{mailbox: </a:t>
            </a:r>
            <a:r>
              <a:rPr lang="en-US" sz="1350" dirty="0">
                <a:solidFill>
                  <a:srgbClr val="1558A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make</a:t>
            </a:r>
            <a:r>
              <a:rPr lang="en-US" sz="1350" dirty="0">
                <a:solidFill>
                  <a:srgbClr val="1E223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</a:t>
            </a:r>
            <a:r>
              <a:rPr lang="en-US" sz="1350" dirty="0">
                <a:solidFill>
                  <a:srgbClr val="7B2FB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chan</a:t>
            </a:r>
            <a:r>
              <a:rPr lang="en-US" sz="1350" dirty="0">
                <a:solidFill>
                  <a:srgbClr val="1E223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Message, </a:t>
            </a:r>
            <a:r>
              <a:rPr lang="en-US" sz="1350" dirty="0">
                <a:solidFill>
                  <a:srgbClr val="C47A0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32</a:t>
            </a:r>
            <a:r>
              <a:rPr lang="en-US" sz="1350" dirty="0">
                <a:solidFill>
                  <a:srgbClr val="1E223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)}</a:t>
            </a:r>
            <a:endParaRPr lang="en-US" sz="1350" dirty="0"/>
          </a:p>
          <a:p>
            <a:pPr marL="0" indent="0">
              <a:spcBef>
                <a:spcPts val="600"/>
              </a:spcBef>
              <a:buNone/>
            </a:pPr>
            <a:r>
              <a:rPr lang="en-US" sz="1350" dirty="0">
                <a:solidFill>
                  <a:srgbClr val="1E223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</a:t>
            </a:r>
            <a:r>
              <a:rPr lang="en-US" sz="1350" dirty="0">
                <a:solidFill>
                  <a:srgbClr val="7B2FB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go</a:t>
            </a:r>
            <a:r>
              <a:rPr lang="en-US" sz="1350" dirty="0">
                <a:solidFill>
                  <a:srgbClr val="1E223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behavior(a)</a:t>
            </a:r>
            <a:endParaRPr lang="en-US" sz="1350" dirty="0"/>
          </a:p>
          <a:p>
            <a:pPr marL="0" indent="0">
              <a:spcBef>
                <a:spcPts val="1200"/>
              </a:spcBef>
              <a:buNone/>
            </a:pPr>
            <a:r>
              <a:rPr lang="en-US" sz="1350" dirty="0">
                <a:solidFill>
                  <a:srgbClr val="1E223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r</a:t>
            </a:r>
            <a:r>
              <a:rPr lang="en-US" sz="1350" dirty="0">
                <a:solidFill>
                  <a:srgbClr val="7B2FB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eturn</a:t>
            </a:r>
            <a:r>
              <a:rPr lang="en-US" sz="1350" dirty="0">
                <a:solidFill>
                  <a:srgbClr val="1E223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a
}
</a:t>
            </a:r>
            <a:r>
              <a:rPr lang="en-US" sz="1350" dirty="0" err="1">
                <a:solidFill>
                  <a:srgbClr val="7B2FB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func</a:t>
            </a:r>
            <a:r>
              <a:rPr lang="en-US" sz="1350" dirty="0">
                <a:solidFill>
                  <a:srgbClr val="007A6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Send</a:t>
            </a:r>
            <a:r>
              <a:rPr lang="en-US" sz="1350" dirty="0">
                <a:solidFill>
                  <a:srgbClr val="1E223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(to *Actor, msg Message) {  to.mailbox &lt;- msg  }</a:t>
            </a:r>
            <a:endParaRPr lang="en-US" sz="1350" dirty="0"/>
          </a:p>
        </p:txBody>
      </p:sp>
      <p:sp>
        <p:nvSpPr>
          <p:cNvPr id="7" name="Text 5"/>
          <p:cNvSpPr/>
          <p:nvPr/>
        </p:nvSpPr>
        <p:spPr>
          <a:xfrm>
            <a:off x="365760" y="4572000"/>
            <a:ext cx="8412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i="1" dirty="0">
                <a:solidFill>
                  <a:srgbClr val="5A6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Spawn returns a reference. Send writes to its mailbox. That's it — the rest is behavior.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00BFA5"/>
          </a:solidFill>
          <a:ln w="12700">
            <a:solidFill>
              <a:srgbClr val="00BFA5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434840"/>
            <a:ext cx="9144000" cy="708660"/>
          </a:xfrm>
          <a:prstGeom prst="rect">
            <a:avLst/>
          </a:prstGeom>
          <a:solidFill>
            <a:srgbClr val="F4F6F9"/>
          </a:solidFill>
          <a:ln w="12700">
            <a:solidFill>
              <a:srgbClr val="F4F6F9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02920" y="164592"/>
            <a:ext cx="82296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1E22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Discussion</a:t>
            </a:r>
            <a:endParaRPr lang="en-US" sz="3400" dirty="0"/>
          </a:p>
        </p:txBody>
      </p:sp>
      <p:sp>
        <p:nvSpPr>
          <p:cNvPr id="5" name="Shape 3"/>
          <p:cNvSpPr/>
          <p:nvPr/>
        </p:nvSpPr>
        <p:spPr>
          <a:xfrm>
            <a:off x="320040" y="914400"/>
            <a:ext cx="548640" cy="594360"/>
          </a:xfrm>
          <a:prstGeom prst="rect">
            <a:avLst/>
          </a:prstGeom>
          <a:solidFill>
            <a:srgbClr val="00BFA5">
              <a:alpha val="60000"/>
            </a:srgbClr>
          </a:solidFill>
          <a:ln w="12700">
            <a:solidFill>
              <a:srgbClr val="007A6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20040" y="914400"/>
            <a:ext cx="5486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07A6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01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1005840" y="950976"/>
            <a:ext cx="77724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1E22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Elixir gives you process identity (PID) for free. What do you have to build in Go to get the same thing?</a:t>
            </a:r>
            <a:endParaRPr lang="en-US" sz="1350" dirty="0"/>
          </a:p>
        </p:txBody>
      </p:sp>
      <p:sp>
        <p:nvSpPr>
          <p:cNvPr id="8" name="Shape 6"/>
          <p:cNvSpPr/>
          <p:nvPr/>
        </p:nvSpPr>
        <p:spPr>
          <a:xfrm>
            <a:off x="320040" y="1737360"/>
            <a:ext cx="548640" cy="594360"/>
          </a:xfrm>
          <a:prstGeom prst="rect">
            <a:avLst/>
          </a:prstGeom>
          <a:solidFill>
            <a:srgbClr val="FFB300">
              <a:alpha val="60000"/>
            </a:srgbClr>
          </a:solidFill>
          <a:ln w="12700">
            <a:solidFill>
              <a:srgbClr val="C47A0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20040" y="1737360"/>
            <a:ext cx="5486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C47A0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02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1773936"/>
            <a:ext cx="77724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1E22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Waiting Room must know whether the Barber is sleeping. How does it learn this? Where does that state live?</a:t>
            </a:r>
            <a:endParaRPr lang="en-US" sz="1350" dirty="0"/>
          </a:p>
        </p:txBody>
      </p:sp>
      <p:sp>
        <p:nvSpPr>
          <p:cNvPr id="11" name="Shape 9"/>
          <p:cNvSpPr/>
          <p:nvPr/>
        </p:nvSpPr>
        <p:spPr>
          <a:xfrm>
            <a:off x="320040" y="2560320"/>
            <a:ext cx="548640" cy="594360"/>
          </a:xfrm>
          <a:prstGeom prst="rect">
            <a:avLst/>
          </a:prstGeom>
          <a:solidFill>
            <a:srgbClr val="A78BFA">
              <a:alpha val="60000"/>
            </a:srgbClr>
          </a:solidFill>
          <a:ln w="12700">
            <a:solidFill>
              <a:srgbClr val="6B4FA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20040" y="2560320"/>
            <a:ext cx="5486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6B4F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03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1005840" y="2596896"/>
            <a:ext cx="77724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1E22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breaks if two goroutines both read from the Barber's mailbox channel? Why is sole-reader ownership non-negotiable?</a:t>
            </a:r>
            <a:endParaRPr lang="en-US" sz="1350" dirty="0"/>
          </a:p>
        </p:txBody>
      </p:sp>
      <p:sp>
        <p:nvSpPr>
          <p:cNvPr id="14" name="Shape 12"/>
          <p:cNvSpPr/>
          <p:nvPr/>
        </p:nvSpPr>
        <p:spPr>
          <a:xfrm>
            <a:off x="320040" y="3383280"/>
            <a:ext cx="548640" cy="594360"/>
          </a:xfrm>
          <a:prstGeom prst="rect">
            <a:avLst/>
          </a:prstGeom>
          <a:solidFill>
            <a:srgbClr val="FB7185">
              <a:alpha val="60000"/>
            </a:srgbClr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20040" y="3383280"/>
            <a:ext cx="5486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C0392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04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1005840" y="3419856"/>
            <a:ext cx="77724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1E22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Shutdown is harder than it looks. The Shop Owner needs complete stats — how do you ensure the last haircut finishes first?</a:t>
            </a:r>
            <a:endParaRPr lang="en-US" sz="1350" dirty="0"/>
          </a:p>
        </p:txBody>
      </p:sp>
      <p:sp>
        <p:nvSpPr>
          <p:cNvPr id="17" name="Text 15"/>
          <p:cNvSpPr/>
          <p:nvPr/>
        </p:nvSpPr>
        <p:spPr>
          <a:xfrm>
            <a:off x="457200" y="4507992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5A6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Questions? → course discussion board or office hours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826</Words>
  <Application>Microsoft Office PowerPoint</Application>
  <PresentationFormat>On-screen Show (16:9)</PresentationFormat>
  <Paragraphs>141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Consolas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Sleeping Barber — Actors in Go</dc:title>
  <dc:subject>PptxGenJS Presentation</dc:subject>
  <dc:creator>PptxGenJS</dc:creator>
  <cp:lastModifiedBy>David Stotts</cp:lastModifiedBy>
  <cp:revision>3</cp:revision>
  <dcterms:created xsi:type="dcterms:W3CDTF">2026-03-11T23:09:24Z</dcterms:created>
  <dcterms:modified xsi:type="dcterms:W3CDTF">2026-03-12T17:18:25Z</dcterms:modified>
</cp:coreProperties>
</file>